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2" r:id="rId5"/>
    <p:sldId id="263" r:id="rId6"/>
    <p:sldId id="265" r:id="rId7"/>
    <p:sldId id="266" r:id="rId8"/>
    <p:sldId id="274" r:id="rId9"/>
    <p:sldId id="260" r:id="rId10"/>
    <p:sldId id="272" r:id="rId11"/>
    <p:sldId id="273" r:id="rId12"/>
    <p:sldId id="264" r:id="rId13"/>
    <p:sldId id="267" r:id="rId14"/>
    <p:sldId id="268" r:id="rId15"/>
    <p:sldId id="269" r:id="rId16"/>
    <p:sldId id="276" r:id="rId17"/>
    <p:sldId id="270" r:id="rId18"/>
    <p:sldId id="275" r:id="rId19"/>
    <p:sldId id="271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威辰 林" initials="威辰" lastIdx="2" clrIdx="0">
    <p:extLst>
      <p:ext uri="{19B8F6BF-5375-455C-9EA6-DF929625EA0E}">
        <p15:presenceInfo xmlns:p15="http://schemas.microsoft.com/office/powerpoint/2012/main" userId="89f21dc98f10a8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9T20:27:54.985" idx="1">
    <p:pos x="1683" y="453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3T04:07:52.897" idx="2">
    <p:pos x="5419" y="2259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D9969-820A-4E5D-ABDC-07F23F4140FE}" type="datetimeFigureOut">
              <a:rPr lang="zh-TW" altLang="en-US" smtClean="0"/>
              <a:t>2020/3/25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FDF83-425A-4068-AEF4-F8597742EF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9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1C7F17-D9E2-4721-996A-E010139EC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6AE8839-5363-412F-88A5-B51B6AAFE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5FF1E36-C0CF-47FA-B535-8CF38B20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EF26-6D93-48AE-AC33-9254C9D26DD5}" type="datetimeFigureOut">
              <a:rPr lang="zh-TW" altLang="en-US" smtClean="0"/>
              <a:t>2020/3/25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E6FAE2-8CCE-4E34-8A8D-15A849692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3D2BF5-041B-490C-A715-A3B8B9B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4489-BBB1-481F-B84A-4FF397997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66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5EA9B0-D6E9-4E32-973D-EBC0A3A4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AB13273-7A09-4A14-B441-966BA48F6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EF9E00-4EBF-416D-896C-9CB2BB8E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EF26-6D93-48AE-AC33-9254C9D26DD5}" type="datetimeFigureOut">
              <a:rPr lang="zh-TW" altLang="en-US" smtClean="0"/>
              <a:t>2020/3/25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1EE93E-9B9E-4558-ABE3-89661D24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758204-B911-4E03-A756-721A3559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4489-BBB1-481F-B84A-4FF397997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26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0BDB5DF-42A8-4AE9-8192-63EF29E80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0E24C11-E46F-4D83-96D5-32BB283B9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378669-8893-4626-BB59-12DA8E329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EF26-6D93-48AE-AC33-9254C9D26DD5}" type="datetimeFigureOut">
              <a:rPr lang="zh-TW" altLang="en-US" smtClean="0"/>
              <a:t>2020/3/25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07DDF9-CADE-47CB-A5C5-7F78F8BB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30AB33-0F96-4187-9FA9-4EFA58EC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4489-BBB1-481F-B84A-4FF397997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096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0EF8EA-3EAD-4A19-AC0B-AE91661F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7F97D3-3FBC-4FCA-8705-BB4CC33BB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6CABCF-5035-4FA7-80C6-B8F116F49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EF26-6D93-48AE-AC33-9254C9D26DD5}" type="datetimeFigureOut">
              <a:rPr lang="zh-TW" altLang="en-US" smtClean="0"/>
              <a:t>2020/3/25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022E420-1A9A-4203-895C-B6FFB88E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0F15FE3-60E2-4573-B62F-CE5FC2E4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4489-BBB1-481F-B84A-4FF397997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41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954CDC-834F-4CC2-8C5C-C8D0E6FB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E645350-8C1D-4A89-92B1-BF14BBB5B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CD218A-365C-4FAD-B3E3-F41DEBD3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EF26-6D93-48AE-AC33-9254C9D26DD5}" type="datetimeFigureOut">
              <a:rPr lang="zh-TW" altLang="en-US" smtClean="0"/>
              <a:t>2020/3/25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B2FD8B-7D55-4424-8A00-96A61F83C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816B71-D7A5-4363-92FF-7BE2910FE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4489-BBB1-481F-B84A-4FF397997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25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D6DCF1-618C-4E3C-BA82-1DF09C20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469E59-3DB5-4D8F-A286-2BC739D20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536773B-08ED-4DCA-B987-E63E621C4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724F943-ADCF-4620-9768-8735A7FD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EF26-6D93-48AE-AC33-9254C9D26DD5}" type="datetimeFigureOut">
              <a:rPr lang="zh-TW" altLang="en-US" smtClean="0"/>
              <a:t>2020/3/25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F6DA343-A273-431E-AC26-F8F9C8351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2452420-CF1B-4B0C-B312-CA5D7033B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4489-BBB1-481F-B84A-4FF397997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80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EF82A0-3150-4672-8BDF-185A7FEC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DCFA74F-4EE3-40E0-9D3D-9A79F4DD9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F78FA37-83D2-4FEA-8FE9-7F4AC9F1C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ABBFE9B-275F-4F8F-A7AB-360A0627B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6BE2493-921E-4092-B4BA-E9984EA66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BD3C20C-1D21-4E91-9AFB-B79F269D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EF26-6D93-48AE-AC33-9254C9D26DD5}" type="datetimeFigureOut">
              <a:rPr lang="zh-TW" altLang="en-US" smtClean="0"/>
              <a:t>2020/3/25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1777753-615E-4E65-A634-EF052EC3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0AC7F94-5299-4255-A4EE-83040A83B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4489-BBB1-481F-B84A-4FF397997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179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FBC0D7-92A1-4E9B-AC4D-45C127D4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8BC280C-2A9D-464B-AE25-5F152D2FC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EF26-6D93-48AE-AC33-9254C9D26DD5}" type="datetimeFigureOut">
              <a:rPr lang="zh-TW" altLang="en-US" smtClean="0"/>
              <a:t>2020/3/25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E1B5EFB-E638-40B5-B533-B857F3CB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C53AB2E-8F13-483D-9976-C8A49F55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4489-BBB1-481F-B84A-4FF397997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53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B243F8A-7DE3-4D78-AA43-63613EFF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EF26-6D93-48AE-AC33-9254C9D26DD5}" type="datetimeFigureOut">
              <a:rPr lang="zh-TW" altLang="en-US" smtClean="0"/>
              <a:t>2020/3/25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F1DD436-699A-46F6-8AC4-BACD8621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7ED68E2-BB0E-4622-B049-051F1518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4489-BBB1-481F-B84A-4FF397997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14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30D6E1-EAC9-44A8-BB19-5F0F9A5F4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EE4531-D948-40D3-B0E8-FD176A8EC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41347CB-6D8B-496D-943F-5D1457689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1CD733E-4F0E-47A0-B2FF-6CD4CB8F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EF26-6D93-48AE-AC33-9254C9D26DD5}" type="datetimeFigureOut">
              <a:rPr lang="zh-TW" altLang="en-US" smtClean="0"/>
              <a:t>2020/3/25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0A3B5F4-2619-407D-B9DC-35E5F9EF1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8D72728-648F-4A1A-AF6C-1458FE06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4489-BBB1-481F-B84A-4FF397997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833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0F4772-0AEA-42D5-97BD-9101B722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FF3A603-B7DA-4D50-A6C8-E324AFCCD3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4DEF1A5-2109-48B3-8394-6043D8A60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452AA43-B4F3-4DBF-9971-4FDD9ABA4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EF26-6D93-48AE-AC33-9254C9D26DD5}" type="datetimeFigureOut">
              <a:rPr lang="zh-TW" altLang="en-US" smtClean="0"/>
              <a:t>2020/3/25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4F9D639-A67F-4F9B-84DF-C85F688A3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4C40D34-EE18-4F34-80EC-4E2D94C3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4489-BBB1-481F-B84A-4FF397997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43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C6FA6DB-F08F-412F-ACB6-DC9CFA80D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4B1AD22-E0E1-4229-B2D6-850F3C3F9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1E18D4-246E-4201-BE29-D70A07E8D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BEF26-6D93-48AE-AC33-9254C9D26DD5}" type="datetimeFigureOut">
              <a:rPr lang="zh-TW" altLang="en-US" smtClean="0"/>
              <a:t>2020/3/25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92FC3B8-E4A6-4313-BC32-55C7387D6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5C9517-94BF-4B04-A56C-93BDD8BB9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34489-BBB1-481F-B84A-4FF397997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66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54C7584-9F2B-4316-8770-F720547F4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977" y="1832446"/>
            <a:ext cx="10901779" cy="3592621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0000"/>
              </a:lnSpc>
            </a:pPr>
            <a:endParaRPr lang="en-US" altLang="zh-TW" sz="4800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altLang="zh-TW" sz="4800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altLang="zh-TW" sz="4800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zh-TW" sz="11200" dirty="0">
                <a:latin typeface="Times New Roman" panose="02020603050405020304" pitchFamily="18" charset="0"/>
              </a:rPr>
              <a:t>(</a:t>
            </a: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8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奈米線半導體</a:t>
            </a: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為基底之</a:t>
            </a:r>
            <a:r>
              <a:rPr lang="zh-TW" altLang="en-US" sz="8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超導</a:t>
            </a: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量子位元</a:t>
            </a:r>
            <a:r>
              <a:rPr lang="en-US" altLang="zh-TW" sz="11200" dirty="0">
                <a:latin typeface="Times New Roman" panose="02020603050405020304" pitchFamily="18" charset="0"/>
              </a:rPr>
              <a:t>)</a:t>
            </a:r>
            <a:r>
              <a:rPr lang="zh-TW" altLang="en-US" sz="11200" dirty="0">
                <a:latin typeface="Times New Roman" panose="02020603050405020304" pitchFamily="18" charset="0"/>
              </a:rPr>
              <a:t> </a:t>
            </a:r>
            <a:endParaRPr lang="en-US" altLang="zh-TW" sz="11200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altLang="zh-TW" sz="5600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altLang="zh-TW" sz="5600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報告者 </a:t>
            </a:r>
            <a:r>
              <a:rPr lang="en-US" altLang="zh-TW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林威辰</a:t>
            </a:r>
            <a:endParaRPr lang="en-US" altLang="zh-TW" sz="7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指導教授</a:t>
            </a:r>
            <a:r>
              <a:rPr lang="en-US" altLang="zh-TW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邱奎霖 教授  </a:t>
            </a:r>
            <a:r>
              <a:rPr lang="zh-TW" altLang="en-US" sz="7200" b="1" dirty="0">
                <a:latin typeface="Times New Roman" panose="02020603050405020304" pitchFamily="18" charset="0"/>
              </a:rPr>
              <a:t>     </a:t>
            </a:r>
            <a:r>
              <a:rPr lang="zh-TW" altLang="en-US" sz="3200" b="1" dirty="0">
                <a:latin typeface="Times New Roman" panose="02020603050405020304" pitchFamily="18" charset="0"/>
              </a:rPr>
              <a:t>            </a:t>
            </a:r>
          </a:p>
        </p:txBody>
      </p:sp>
      <p:sp>
        <p:nvSpPr>
          <p:cNvPr id="5" name="AutoShape 2" descr="APS Logo">
            <a:extLst>
              <a:ext uri="{FF2B5EF4-FFF2-40B4-BE49-F238E27FC236}">
                <a16:creationId xmlns:a16="http://schemas.microsoft.com/office/drawing/2014/main" id="{FE711ED1-BD26-4A3A-8BA6-2AD7C9610C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4" descr="APS Logo">
            <a:extLst>
              <a:ext uri="{FF2B5EF4-FFF2-40B4-BE49-F238E27FC236}">
                <a16:creationId xmlns:a16="http://schemas.microsoft.com/office/drawing/2014/main" id="{AB9A1716-A874-48D2-95D4-6889021E28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02948CF-8A8D-4315-9AC8-C4FAB4E1F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84" y="4738150"/>
            <a:ext cx="2506772" cy="1943429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FAF0F1F-E2A0-4B39-925F-BDCE2197E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176" y="4862108"/>
            <a:ext cx="2658447" cy="182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60E2FA02-5CC4-49D2-A98B-A667B51F53B9}"/>
              </a:ext>
            </a:extLst>
          </p:cNvPr>
          <p:cNvSpPr txBox="1"/>
          <p:nvPr/>
        </p:nvSpPr>
        <p:spPr>
          <a:xfrm>
            <a:off x="2814221" y="6035248"/>
            <a:ext cx="7057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Physical Review Letters</a:t>
            </a:r>
            <a:endParaRPr lang="zh-TW" altLang="en-US" sz="36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845F51B-744D-4919-82E8-A667E92BC16F}"/>
              </a:ext>
            </a:extLst>
          </p:cNvPr>
          <p:cNvSpPr txBox="1"/>
          <p:nvPr/>
        </p:nvSpPr>
        <p:spPr>
          <a:xfrm>
            <a:off x="1117948" y="1432932"/>
            <a:ext cx="11031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Semiconductor-Nanowire</a:t>
            </a:r>
            <a:r>
              <a:rPr lang="en-US" altLang="zh-TW" sz="3600" dirty="0">
                <a:latin typeface="Times New Roman" panose="02020603050405020304" pitchFamily="18" charset="0"/>
              </a:rPr>
              <a:t>-Based 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Superconducting</a:t>
            </a:r>
            <a:r>
              <a:rPr lang="en-US" altLang="zh-TW" sz="3600" dirty="0">
                <a:latin typeface="Times New Roman" panose="02020603050405020304" pitchFamily="18" charset="0"/>
              </a:rPr>
              <a:t> Qubit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80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5317CAE2-40F9-4812-BD8D-610B6CB9AC6A}"/>
              </a:ext>
            </a:extLst>
          </p:cNvPr>
          <p:cNvSpPr txBox="1"/>
          <p:nvPr/>
        </p:nvSpPr>
        <p:spPr>
          <a:xfrm>
            <a:off x="2229692" y="156570"/>
            <a:ext cx="972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Qubit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 pair</a:t>
            </a:r>
            <a:endParaRPr lang="zh-TW" alt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1CD495B-D32E-4B3A-B7B1-BA032A4BF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736" y="1531100"/>
            <a:ext cx="9608527" cy="3520814"/>
          </a:xfrm>
          <a:prstGeom prst="rect">
            <a:avLst/>
          </a:prstGeom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5DAFECAC-272C-4AB8-B50B-0FEE4D92EBDA}"/>
              </a:ext>
            </a:extLst>
          </p:cNvPr>
          <p:cNvSpPr txBox="1"/>
          <p:nvPr/>
        </p:nvSpPr>
        <p:spPr>
          <a:xfrm>
            <a:off x="4375015" y="5318527"/>
            <a:ext cx="972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電聲子交互作用</a:t>
            </a:r>
          </a:p>
        </p:txBody>
      </p:sp>
    </p:spTree>
    <p:extLst>
      <p:ext uri="{BB962C8B-B14F-4D97-AF65-F5344CB8AC3E}">
        <p14:creationId xmlns:p14="http://schemas.microsoft.com/office/powerpoint/2010/main" val="1213547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5317CAE2-40F9-4812-BD8D-610B6CB9AC6A}"/>
              </a:ext>
            </a:extLst>
          </p:cNvPr>
          <p:cNvSpPr txBox="1"/>
          <p:nvPr/>
        </p:nvSpPr>
        <p:spPr>
          <a:xfrm>
            <a:off x="2229692" y="156570"/>
            <a:ext cx="972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Qubit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Andreev Reflection</a:t>
            </a:r>
            <a:endParaRPr lang="zh-TW" alt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9131309-FFEA-4AE3-A816-3A29FE141741}"/>
              </a:ext>
            </a:extLst>
          </p:cNvPr>
          <p:cNvSpPr/>
          <p:nvPr/>
        </p:nvSpPr>
        <p:spPr>
          <a:xfrm>
            <a:off x="4192303" y="1664676"/>
            <a:ext cx="3387969" cy="18463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A8F7A61-75A0-48DE-9773-8470CED50A09}"/>
              </a:ext>
            </a:extLst>
          </p:cNvPr>
          <p:cNvSpPr/>
          <p:nvPr/>
        </p:nvSpPr>
        <p:spPr>
          <a:xfrm>
            <a:off x="7552476" y="1664675"/>
            <a:ext cx="3387969" cy="18463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EE2A089-EEB4-4BFC-9FEE-FFFBCCEC5E3A}"/>
              </a:ext>
            </a:extLst>
          </p:cNvPr>
          <p:cNvSpPr/>
          <p:nvPr/>
        </p:nvSpPr>
        <p:spPr>
          <a:xfrm>
            <a:off x="826477" y="1664676"/>
            <a:ext cx="3387969" cy="18463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73845620-F0D5-4FAA-BCAC-81B2F541238B}"/>
              </a:ext>
            </a:extLst>
          </p:cNvPr>
          <p:cNvGrpSpPr/>
          <p:nvPr/>
        </p:nvGrpSpPr>
        <p:grpSpPr>
          <a:xfrm>
            <a:off x="7066781" y="2619279"/>
            <a:ext cx="382626" cy="325671"/>
            <a:chOff x="6057373" y="3412461"/>
            <a:chExt cx="129540" cy="129540"/>
          </a:xfrm>
        </p:grpSpPr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9C830424-6400-4EC8-A035-7985E3710EAE}"/>
                </a:ext>
              </a:extLst>
            </p:cNvPr>
            <p:cNvSpPr/>
            <p:nvPr/>
          </p:nvSpPr>
          <p:spPr>
            <a:xfrm>
              <a:off x="6057373" y="3412461"/>
              <a:ext cx="129540" cy="12954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charset="-120"/>
                <a:cs typeface="+mn-cs"/>
              </a:endParaRPr>
            </a:p>
          </p:txBody>
        </p:sp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id="{E1F526A4-2DF6-4EF6-9373-B36F64BAD72A}"/>
                </a:ext>
              </a:extLst>
            </p:cNvPr>
            <p:cNvCxnSpPr/>
            <p:nvPr/>
          </p:nvCxnSpPr>
          <p:spPr>
            <a:xfrm>
              <a:off x="6091187" y="3474849"/>
              <a:ext cx="6191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id="{9B5DC746-8BBD-4FFC-B55D-B68B9CC39885}"/>
                </a:ext>
              </a:extLst>
            </p:cNvPr>
            <p:cNvCxnSpPr/>
            <p:nvPr/>
          </p:nvCxnSpPr>
          <p:spPr>
            <a:xfrm rot="16200000">
              <a:off x="6091187" y="3474849"/>
              <a:ext cx="6191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12443FD2-D901-4E00-B6DD-01764B5D3766}"/>
              </a:ext>
            </a:extLst>
          </p:cNvPr>
          <p:cNvGrpSpPr/>
          <p:nvPr/>
        </p:nvGrpSpPr>
        <p:grpSpPr>
          <a:xfrm>
            <a:off x="7070112" y="1607133"/>
            <a:ext cx="382626" cy="769441"/>
            <a:chOff x="6491424" y="4180351"/>
            <a:chExt cx="382626" cy="769441"/>
          </a:xfrm>
        </p:grpSpPr>
        <p:sp>
          <p:nvSpPr>
            <p:cNvPr id="38" name="橢圓 37">
              <a:extLst>
                <a:ext uri="{FF2B5EF4-FFF2-40B4-BE49-F238E27FC236}">
                  <a16:creationId xmlns:a16="http://schemas.microsoft.com/office/drawing/2014/main" id="{C1FE6EE1-E0B3-4E10-AEF2-473F08DCBA4F}"/>
                </a:ext>
              </a:extLst>
            </p:cNvPr>
            <p:cNvSpPr/>
            <p:nvPr/>
          </p:nvSpPr>
          <p:spPr>
            <a:xfrm>
              <a:off x="6491424" y="4443799"/>
              <a:ext cx="382626" cy="32567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1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charset="-120"/>
                <a:cs typeface="+mn-cs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CA62D21E-9D9D-48BE-8636-326EC9772825}"/>
                </a:ext>
              </a:extLst>
            </p:cNvPr>
            <p:cNvSpPr txBox="1"/>
            <p:nvPr/>
          </p:nvSpPr>
          <p:spPr>
            <a:xfrm>
              <a:off x="6503557" y="4180351"/>
              <a:ext cx="216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400" dirty="0">
                  <a:solidFill>
                    <a:schemeClr val="bg1"/>
                  </a:solidFill>
                </a:rPr>
                <a:t>-</a:t>
              </a:r>
              <a:endParaRPr lang="zh-TW" altLang="en-US" sz="4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BB259474-C8BF-4CF0-881F-EF2CB92818C6}"/>
              </a:ext>
            </a:extLst>
          </p:cNvPr>
          <p:cNvCxnSpPr>
            <a:cxnSpLocks/>
          </p:cNvCxnSpPr>
          <p:nvPr/>
        </p:nvCxnSpPr>
        <p:spPr>
          <a:xfrm flipV="1">
            <a:off x="6289431" y="2265818"/>
            <a:ext cx="1263045" cy="389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橢圓 2047">
            <a:extLst>
              <a:ext uri="{FF2B5EF4-FFF2-40B4-BE49-F238E27FC236}">
                <a16:creationId xmlns:a16="http://schemas.microsoft.com/office/drawing/2014/main" id="{709F01A0-D9CC-4F10-B897-83B3AB368005}"/>
              </a:ext>
            </a:extLst>
          </p:cNvPr>
          <p:cNvSpPr/>
          <p:nvPr/>
        </p:nvSpPr>
        <p:spPr>
          <a:xfrm>
            <a:off x="8675936" y="1881556"/>
            <a:ext cx="646658" cy="12074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8E42D452-0274-4D17-9301-D4933448DD30}"/>
              </a:ext>
            </a:extLst>
          </p:cNvPr>
          <p:cNvGrpSpPr/>
          <p:nvPr/>
        </p:nvGrpSpPr>
        <p:grpSpPr>
          <a:xfrm>
            <a:off x="8781316" y="1755043"/>
            <a:ext cx="382626" cy="769441"/>
            <a:chOff x="6491424" y="4180351"/>
            <a:chExt cx="382626" cy="769441"/>
          </a:xfrm>
        </p:grpSpPr>
        <p:sp>
          <p:nvSpPr>
            <p:cNvPr id="45" name="橢圓 44">
              <a:extLst>
                <a:ext uri="{FF2B5EF4-FFF2-40B4-BE49-F238E27FC236}">
                  <a16:creationId xmlns:a16="http://schemas.microsoft.com/office/drawing/2014/main" id="{80473AB2-9AAB-4172-BC86-844C4E060ACB}"/>
                </a:ext>
              </a:extLst>
            </p:cNvPr>
            <p:cNvSpPr/>
            <p:nvPr/>
          </p:nvSpPr>
          <p:spPr>
            <a:xfrm>
              <a:off x="6491424" y="4443799"/>
              <a:ext cx="382626" cy="32567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1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charset="-120"/>
                <a:cs typeface="+mn-cs"/>
              </a:endParaRPr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A466589E-F09C-47D7-889B-F6A809CBDB02}"/>
                </a:ext>
              </a:extLst>
            </p:cNvPr>
            <p:cNvSpPr txBox="1"/>
            <p:nvPr/>
          </p:nvSpPr>
          <p:spPr>
            <a:xfrm>
              <a:off x="6503557" y="4180351"/>
              <a:ext cx="216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400" dirty="0">
                  <a:solidFill>
                    <a:schemeClr val="bg1"/>
                  </a:solidFill>
                </a:rPr>
                <a:t>-</a:t>
              </a:r>
              <a:endParaRPr lang="zh-TW" alt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0CBFF1DB-DBA2-45E7-9FBA-5E71AD0EC823}"/>
              </a:ext>
            </a:extLst>
          </p:cNvPr>
          <p:cNvGrpSpPr/>
          <p:nvPr/>
        </p:nvGrpSpPr>
        <p:grpSpPr>
          <a:xfrm>
            <a:off x="8775454" y="2222889"/>
            <a:ext cx="382626" cy="769441"/>
            <a:chOff x="6491424" y="4180351"/>
            <a:chExt cx="382626" cy="769441"/>
          </a:xfrm>
        </p:grpSpPr>
        <p:sp>
          <p:nvSpPr>
            <p:cNvPr id="48" name="橢圓 47">
              <a:extLst>
                <a:ext uri="{FF2B5EF4-FFF2-40B4-BE49-F238E27FC236}">
                  <a16:creationId xmlns:a16="http://schemas.microsoft.com/office/drawing/2014/main" id="{0C898CB4-F3FD-4123-8184-79FDCE77A693}"/>
                </a:ext>
              </a:extLst>
            </p:cNvPr>
            <p:cNvSpPr/>
            <p:nvPr/>
          </p:nvSpPr>
          <p:spPr>
            <a:xfrm>
              <a:off x="6491424" y="4443799"/>
              <a:ext cx="382626" cy="32567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1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charset="-120"/>
                <a:cs typeface="+mn-cs"/>
              </a:endParaRPr>
            </a:p>
          </p:txBody>
        </p: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B246C45C-13E4-43AF-B521-FEBDD4BC2E51}"/>
                </a:ext>
              </a:extLst>
            </p:cNvPr>
            <p:cNvSpPr txBox="1"/>
            <p:nvPr/>
          </p:nvSpPr>
          <p:spPr>
            <a:xfrm>
              <a:off x="6503557" y="4180351"/>
              <a:ext cx="216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400" dirty="0">
                  <a:solidFill>
                    <a:schemeClr val="bg1"/>
                  </a:solidFill>
                </a:rPr>
                <a:t>-</a:t>
              </a:r>
              <a:endParaRPr lang="zh-TW" altLang="en-US" sz="4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CF6B6566-7EA0-4B1A-9F2C-297CF8C0CE02}"/>
              </a:ext>
            </a:extLst>
          </p:cNvPr>
          <p:cNvCxnSpPr>
            <a:cxnSpLocks/>
          </p:cNvCxnSpPr>
          <p:nvPr/>
        </p:nvCxnSpPr>
        <p:spPr>
          <a:xfrm flipH="1">
            <a:off x="6293062" y="2975237"/>
            <a:ext cx="1292504" cy="18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橢圓 60">
            <a:extLst>
              <a:ext uri="{FF2B5EF4-FFF2-40B4-BE49-F238E27FC236}">
                <a16:creationId xmlns:a16="http://schemas.microsoft.com/office/drawing/2014/main" id="{FCB3A8FD-EF5B-4006-B7B4-F840BAD2DACC}"/>
              </a:ext>
            </a:extLst>
          </p:cNvPr>
          <p:cNvSpPr/>
          <p:nvPr/>
        </p:nvSpPr>
        <p:spPr>
          <a:xfrm>
            <a:off x="2825809" y="1805354"/>
            <a:ext cx="646658" cy="12074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00D84F14-F5DA-4732-AC4A-CC001BBCAC45}"/>
              </a:ext>
            </a:extLst>
          </p:cNvPr>
          <p:cNvGrpSpPr/>
          <p:nvPr/>
        </p:nvGrpSpPr>
        <p:grpSpPr>
          <a:xfrm>
            <a:off x="2929515" y="1983851"/>
            <a:ext cx="382626" cy="325671"/>
            <a:chOff x="6057373" y="3412461"/>
            <a:chExt cx="129540" cy="129540"/>
          </a:xfrm>
        </p:grpSpPr>
        <p:sp>
          <p:nvSpPr>
            <p:cNvPr id="54" name="橢圓 53">
              <a:extLst>
                <a:ext uri="{FF2B5EF4-FFF2-40B4-BE49-F238E27FC236}">
                  <a16:creationId xmlns:a16="http://schemas.microsoft.com/office/drawing/2014/main" id="{FBBBB376-26B5-498E-9409-EAB9A38FB07E}"/>
                </a:ext>
              </a:extLst>
            </p:cNvPr>
            <p:cNvSpPr/>
            <p:nvPr/>
          </p:nvSpPr>
          <p:spPr>
            <a:xfrm>
              <a:off x="6057373" y="3412461"/>
              <a:ext cx="129540" cy="12954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charset="-120"/>
                <a:cs typeface="+mn-cs"/>
              </a:endParaRPr>
            </a:p>
          </p:txBody>
        </p:sp>
        <p:cxnSp>
          <p:nvCxnSpPr>
            <p:cNvPr id="55" name="直線接點 54">
              <a:extLst>
                <a:ext uri="{FF2B5EF4-FFF2-40B4-BE49-F238E27FC236}">
                  <a16:creationId xmlns:a16="http://schemas.microsoft.com/office/drawing/2014/main" id="{0855103F-11C2-4D80-B9B8-CB835D8797B3}"/>
                </a:ext>
              </a:extLst>
            </p:cNvPr>
            <p:cNvCxnSpPr/>
            <p:nvPr/>
          </p:nvCxnSpPr>
          <p:spPr>
            <a:xfrm>
              <a:off x="6091187" y="3474849"/>
              <a:ext cx="6191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>
              <a:extLst>
                <a:ext uri="{FF2B5EF4-FFF2-40B4-BE49-F238E27FC236}">
                  <a16:creationId xmlns:a16="http://schemas.microsoft.com/office/drawing/2014/main" id="{C8D908AC-9BF8-498E-8A3B-3FAA33811474}"/>
                </a:ext>
              </a:extLst>
            </p:cNvPr>
            <p:cNvCxnSpPr/>
            <p:nvPr/>
          </p:nvCxnSpPr>
          <p:spPr>
            <a:xfrm rot="16200000">
              <a:off x="6091187" y="3474849"/>
              <a:ext cx="6191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ECA6B452-D8D8-43E1-9F39-94387B4D173A}"/>
              </a:ext>
            </a:extLst>
          </p:cNvPr>
          <p:cNvGrpSpPr/>
          <p:nvPr/>
        </p:nvGrpSpPr>
        <p:grpSpPr>
          <a:xfrm>
            <a:off x="2932887" y="2459940"/>
            <a:ext cx="382626" cy="325671"/>
            <a:chOff x="6057373" y="3412461"/>
            <a:chExt cx="129540" cy="129540"/>
          </a:xfrm>
        </p:grpSpPr>
        <p:sp>
          <p:nvSpPr>
            <p:cNvPr id="58" name="橢圓 57">
              <a:extLst>
                <a:ext uri="{FF2B5EF4-FFF2-40B4-BE49-F238E27FC236}">
                  <a16:creationId xmlns:a16="http://schemas.microsoft.com/office/drawing/2014/main" id="{102D969E-FB81-4A24-B324-A320F97D827C}"/>
                </a:ext>
              </a:extLst>
            </p:cNvPr>
            <p:cNvSpPr/>
            <p:nvPr/>
          </p:nvSpPr>
          <p:spPr>
            <a:xfrm>
              <a:off x="6057373" y="3412461"/>
              <a:ext cx="129540" cy="12954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charset="-120"/>
                <a:cs typeface="+mn-cs"/>
              </a:endParaRPr>
            </a:p>
          </p:txBody>
        </p:sp>
        <p:cxnSp>
          <p:nvCxnSpPr>
            <p:cNvPr id="59" name="直線接點 58">
              <a:extLst>
                <a:ext uri="{FF2B5EF4-FFF2-40B4-BE49-F238E27FC236}">
                  <a16:creationId xmlns:a16="http://schemas.microsoft.com/office/drawing/2014/main" id="{FD4322A6-2548-458E-9555-0AC5468FCFEB}"/>
                </a:ext>
              </a:extLst>
            </p:cNvPr>
            <p:cNvCxnSpPr/>
            <p:nvPr/>
          </p:nvCxnSpPr>
          <p:spPr>
            <a:xfrm>
              <a:off x="6091187" y="3474849"/>
              <a:ext cx="6191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>
              <a:extLst>
                <a:ext uri="{FF2B5EF4-FFF2-40B4-BE49-F238E27FC236}">
                  <a16:creationId xmlns:a16="http://schemas.microsoft.com/office/drawing/2014/main" id="{BF262C50-7E11-44C9-B34A-C617DF72F231}"/>
                </a:ext>
              </a:extLst>
            </p:cNvPr>
            <p:cNvCxnSpPr/>
            <p:nvPr/>
          </p:nvCxnSpPr>
          <p:spPr>
            <a:xfrm rot="16200000">
              <a:off x="6091187" y="3474849"/>
              <a:ext cx="6191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FA29D4D8-A59E-407B-9313-86F45D537459}"/>
              </a:ext>
            </a:extLst>
          </p:cNvPr>
          <p:cNvCxnSpPr>
            <a:cxnSpLocks/>
          </p:cNvCxnSpPr>
          <p:nvPr/>
        </p:nvCxnSpPr>
        <p:spPr>
          <a:xfrm flipH="1">
            <a:off x="4220065" y="2975237"/>
            <a:ext cx="1292504" cy="18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44B364F6-5900-4786-B674-3F9D6D613BA9}"/>
              </a:ext>
            </a:extLst>
          </p:cNvPr>
          <p:cNvGrpSpPr/>
          <p:nvPr/>
        </p:nvGrpSpPr>
        <p:grpSpPr>
          <a:xfrm>
            <a:off x="4218455" y="2619279"/>
            <a:ext cx="382626" cy="325671"/>
            <a:chOff x="6057373" y="3412461"/>
            <a:chExt cx="129540" cy="129540"/>
          </a:xfrm>
        </p:grpSpPr>
        <p:sp>
          <p:nvSpPr>
            <p:cNvPr id="67" name="橢圓 66">
              <a:extLst>
                <a:ext uri="{FF2B5EF4-FFF2-40B4-BE49-F238E27FC236}">
                  <a16:creationId xmlns:a16="http://schemas.microsoft.com/office/drawing/2014/main" id="{7A009820-5913-4433-8F9C-E34EB022CDDE}"/>
                </a:ext>
              </a:extLst>
            </p:cNvPr>
            <p:cNvSpPr/>
            <p:nvPr/>
          </p:nvSpPr>
          <p:spPr>
            <a:xfrm>
              <a:off x="6057373" y="3412461"/>
              <a:ext cx="129540" cy="12954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charset="-120"/>
                <a:cs typeface="+mn-cs"/>
              </a:endParaRPr>
            </a:p>
          </p:txBody>
        </p:sp>
        <p:cxnSp>
          <p:nvCxnSpPr>
            <p:cNvPr id="68" name="直線接點 67">
              <a:extLst>
                <a:ext uri="{FF2B5EF4-FFF2-40B4-BE49-F238E27FC236}">
                  <a16:creationId xmlns:a16="http://schemas.microsoft.com/office/drawing/2014/main" id="{46957FF3-8B08-4270-A36A-A6F8E095BD73}"/>
                </a:ext>
              </a:extLst>
            </p:cNvPr>
            <p:cNvCxnSpPr/>
            <p:nvPr/>
          </p:nvCxnSpPr>
          <p:spPr>
            <a:xfrm>
              <a:off x="6091187" y="3474849"/>
              <a:ext cx="6191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>
              <a:extLst>
                <a:ext uri="{FF2B5EF4-FFF2-40B4-BE49-F238E27FC236}">
                  <a16:creationId xmlns:a16="http://schemas.microsoft.com/office/drawing/2014/main" id="{C8EACD97-8EE9-43B7-AED2-C18196D52B33}"/>
                </a:ext>
              </a:extLst>
            </p:cNvPr>
            <p:cNvCxnSpPr/>
            <p:nvPr/>
          </p:nvCxnSpPr>
          <p:spPr>
            <a:xfrm rot="16200000">
              <a:off x="6091187" y="3474849"/>
              <a:ext cx="6191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58340246-C279-4C1B-BDD6-10F4C7A925F4}"/>
              </a:ext>
            </a:extLst>
          </p:cNvPr>
          <p:cNvCxnSpPr>
            <a:cxnSpLocks/>
          </p:cNvCxnSpPr>
          <p:nvPr/>
        </p:nvCxnSpPr>
        <p:spPr>
          <a:xfrm flipV="1">
            <a:off x="4272668" y="2265818"/>
            <a:ext cx="1263045" cy="389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69D41B2E-508C-48EF-87F9-5BEFFE5EC3E0}"/>
              </a:ext>
            </a:extLst>
          </p:cNvPr>
          <p:cNvGrpSpPr/>
          <p:nvPr/>
        </p:nvGrpSpPr>
        <p:grpSpPr>
          <a:xfrm>
            <a:off x="4261542" y="1607133"/>
            <a:ext cx="382626" cy="769441"/>
            <a:chOff x="6491424" y="4180351"/>
            <a:chExt cx="382626" cy="769441"/>
          </a:xfrm>
        </p:grpSpPr>
        <p:sp>
          <p:nvSpPr>
            <p:cNvPr id="72" name="橢圓 71">
              <a:extLst>
                <a:ext uri="{FF2B5EF4-FFF2-40B4-BE49-F238E27FC236}">
                  <a16:creationId xmlns:a16="http://schemas.microsoft.com/office/drawing/2014/main" id="{CC2EFEC8-8B68-4A76-90D9-D16082D3B0F0}"/>
                </a:ext>
              </a:extLst>
            </p:cNvPr>
            <p:cNvSpPr/>
            <p:nvPr/>
          </p:nvSpPr>
          <p:spPr>
            <a:xfrm>
              <a:off x="6491424" y="4443799"/>
              <a:ext cx="382626" cy="32567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1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charset="-120"/>
                <a:cs typeface="+mn-cs"/>
              </a:endParaRPr>
            </a:p>
          </p:txBody>
        </p:sp>
        <p:sp>
          <p:nvSpPr>
            <p:cNvPr id="73" name="文字方塊 72">
              <a:extLst>
                <a:ext uri="{FF2B5EF4-FFF2-40B4-BE49-F238E27FC236}">
                  <a16:creationId xmlns:a16="http://schemas.microsoft.com/office/drawing/2014/main" id="{69806286-3697-4FD3-B8F1-0C09DAFC8636}"/>
                </a:ext>
              </a:extLst>
            </p:cNvPr>
            <p:cNvSpPr txBox="1"/>
            <p:nvPr/>
          </p:nvSpPr>
          <p:spPr>
            <a:xfrm>
              <a:off x="6503557" y="4180351"/>
              <a:ext cx="216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400" dirty="0">
                  <a:solidFill>
                    <a:schemeClr val="bg1"/>
                  </a:solidFill>
                </a:rPr>
                <a:t>-</a:t>
              </a:r>
              <a:endParaRPr lang="zh-TW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55" name="箭號: 弧形左彎 2054">
            <a:extLst>
              <a:ext uri="{FF2B5EF4-FFF2-40B4-BE49-F238E27FC236}">
                <a16:creationId xmlns:a16="http://schemas.microsoft.com/office/drawing/2014/main" id="{A8A935C8-E15B-408C-B568-5F9D4CDA2FAB}"/>
              </a:ext>
            </a:extLst>
          </p:cNvPr>
          <p:cNvSpPr/>
          <p:nvPr/>
        </p:nvSpPr>
        <p:spPr>
          <a:xfrm>
            <a:off x="7718242" y="2296499"/>
            <a:ext cx="604602" cy="663693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8" name="箭號: 弧形左彎 77">
            <a:extLst>
              <a:ext uri="{FF2B5EF4-FFF2-40B4-BE49-F238E27FC236}">
                <a16:creationId xmlns:a16="http://schemas.microsoft.com/office/drawing/2014/main" id="{0A63D22D-896E-426D-A993-9FA202A20EC2}"/>
              </a:ext>
            </a:extLst>
          </p:cNvPr>
          <p:cNvSpPr/>
          <p:nvPr/>
        </p:nvSpPr>
        <p:spPr>
          <a:xfrm rot="10800000">
            <a:off x="3530084" y="2265818"/>
            <a:ext cx="604602" cy="663693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2057" name="圖片 2056">
            <a:extLst>
              <a:ext uri="{FF2B5EF4-FFF2-40B4-BE49-F238E27FC236}">
                <a16:creationId xmlns:a16="http://schemas.microsoft.com/office/drawing/2014/main" id="{22FA5E13-1E99-4F9A-9113-ED517E3B1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20" y="3753764"/>
            <a:ext cx="4922390" cy="3185076"/>
          </a:xfrm>
          <a:prstGeom prst="rect">
            <a:avLst/>
          </a:prstGeom>
        </p:spPr>
      </p:pic>
      <p:sp>
        <p:nvSpPr>
          <p:cNvPr id="2058" name="箭號: 向上 2057">
            <a:extLst>
              <a:ext uri="{FF2B5EF4-FFF2-40B4-BE49-F238E27FC236}">
                <a16:creationId xmlns:a16="http://schemas.microsoft.com/office/drawing/2014/main" id="{EFFFC41A-84CB-4904-A65D-7998A3BD5CEB}"/>
              </a:ext>
            </a:extLst>
          </p:cNvPr>
          <p:cNvSpPr/>
          <p:nvPr/>
        </p:nvSpPr>
        <p:spPr>
          <a:xfrm>
            <a:off x="9395864" y="4800000"/>
            <a:ext cx="634628" cy="417313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59" name="右大括弧 2058">
            <a:extLst>
              <a:ext uri="{FF2B5EF4-FFF2-40B4-BE49-F238E27FC236}">
                <a16:creationId xmlns:a16="http://schemas.microsoft.com/office/drawing/2014/main" id="{6F82E643-0AAB-4110-BF45-A50714BAF1D2}"/>
              </a:ext>
            </a:extLst>
          </p:cNvPr>
          <p:cNvSpPr/>
          <p:nvPr/>
        </p:nvSpPr>
        <p:spPr>
          <a:xfrm>
            <a:off x="5313486" y="4425795"/>
            <a:ext cx="222227" cy="1398703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5D65AC32-E3C3-4D09-9C97-CF72D7DC5E4D}"/>
              </a:ext>
            </a:extLst>
          </p:cNvPr>
          <p:cNvSpPr txBox="1"/>
          <p:nvPr/>
        </p:nvSpPr>
        <p:spPr>
          <a:xfrm>
            <a:off x="5879511" y="4884637"/>
            <a:ext cx="972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Band gap</a:t>
            </a:r>
            <a:endParaRPr lang="zh-TW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5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93550E31-3BEE-4F6E-8DF8-8CC24403618B}"/>
              </a:ext>
            </a:extLst>
          </p:cNvPr>
          <p:cNvCxnSpPr/>
          <p:nvPr/>
        </p:nvCxnSpPr>
        <p:spPr>
          <a:xfrm>
            <a:off x="201609" y="1028786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5C104F54-B742-455F-902A-C959034B0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2" y="18255"/>
            <a:ext cx="10515600" cy="1325563"/>
          </a:xfrm>
        </p:spPr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TEM/OM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Device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284C8F2-E574-492E-B6D1-B21D9D397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92" y="1261114"/>
            <a:ext cx="5755898" cy="5303187"/>
          </a:xfrm>
          <a:prstGeom prst="rect">
            <a:avLst/>
          </a:prstGeom>
        </p:spPr>
      </p:pic>
      <p:sp>
        <p:nvSpPr>
          <p:cNvPr id="3" name="立方體 2">
            <a:extLst>
              <a:ext uri="{FF2B5EF4-FFF2-40B4-BE49-F238E27FC236}">
                <a16:creationId xmlns:a16="http://schemas.microsoft.com/office/drawing/2014/main" id="{99C8002D-62CC-4B8E-91B2-05532C881B0E}"/>
              </a:ext>
            </a:extLst>
          </p:cNvPr>
          <p:cNvSpPr/>
          <p:nvPr/>
        </p:nvSpPr>
        <p:spPr>
          <a:xfrm>
            <a:off x="6467664" y="3429000"/>
            <a:ext cx="5184560" cy="414244"/>
          </a:xfrm>
          <a:prstGeom prst="cube">
            <a:avLst>
              <a:gd name="adj" fmla="val 7071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92AF5E4-B12A-4FC5-A80E-CF288A45B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097" y="891418"/>
            <a:ext cx="5595694" cy="507516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BFAB773A-7070-40F7-8FFD-8F02507D4FAC}"/>
              </a:ext>
            </a:extLst>
          </p:cNvPr>
          <p:cNvSpPr txBox="1"/>
          <p:nvPr/>
        </p:nvSpPr>
        <p:spPr>
          <a:xfrm>
            <a:off x="9852791" y="6380826"/>
            <a:ext cx="443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Sasa</a:t>
            </a:r>
            <a:r>
              <a:rPr lang="en-US" altLang="zh-TW" dirty="0"/>
              <a:t> </a:t>
            </a:r>
            <a:r>
              <a:rPr lang="en-US" altLang="zh-TW" dirty="0" err="1"/>
              <a:t>Gazibegovic</a:t>
            </a:r>
            <a:r>
              <a:rPr lang="en-US" altLang="zh-TW" dirty="0"/>
              <a:t>, et al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2892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5317CAE2-40F9-4812-BD8D-610B6CB9AC6A}"/>
              </a:ext>
            </a:extLst>
          </p:cNvPr>
          <p:cNvSpPr txBox="1"/>
          <p:nvPr/>
        </p:nvSpPr>
        <p:spPr>
          <a:xfrm>
            <a:off x="2229692" y="156570"/>
            <a:ext cx="972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Qubit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Readout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843F292-F0BF-453F-85EC-C5299E6A1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0099"/>
            <a:ext cx="7038975" cy="35718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CEA325B-E219-46F4-A937-D305D0367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383" y="1359622"/>
            <a:ext cx="1504950" cy="44767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CDCB2404-6A4B-4FFD-BE51-8A4B6C990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380" y="1318468"/>
            <a:ext cx="2162175" cy="466725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D20D4878-6DC4-4879-AC97-B0AD5C236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1104" y="1359622"/>
            <a:ext cx="685800" cy="476250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FC000E6F-AECA-47C0-8AFE-082308104F5C}"/>
              </a:ext>
            </a:extLst>
          </p:cNvPr>
          <p:cNvSpPr txBox="1"/>
          <p:nvPr/>
        </p:nvSpPr>
        <p:spPr>
          <a:xfrm>
            <a:off x="8138858" y="1953087"/>
            <a:ext cx="349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*Qubit</a:t>
            </a:r>
            <a:r>
              <a:rPr lang="zh-TW" altLang="en-US" dirty="0"/>
              <a:t>頻率可由</a:t>
            </a:r>
            <a:r>
              <a:rPr lang="en-US" altLang="zh-TW" dirty="0"/>
              <a:t>Vg</a:t>
            </a:r>
            <a:r>
              <a:rPr lang="zh-TW" altLang="en-US" dirty="0"/>
              <a:t>決定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E7892F5C-1B58-4B7A-BF83-B1C13A94AFBD}"/>
              </a:ext>
            </a:extLst>
          </p:cNvPr>
          <p:cNvSpPr txBox="1"/>
          <p:nvPr/>
        </p:nvSpPr>
        <p:spPr>
          <a:xfrm>
            <a:off x="7286682" y="2681014"/>
            <a:ext cx="260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</a:t>
            </a:r>
            <a:endParaRPr lang="zh-TW" altLang="en-US" dirty="0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3371ED6D-610B-47D5-A4D5-8CB524B71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0930" y="2564571"/>
            <a:ext cx="476250" cy="485775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C1530728-66B8-40F6-8DE8-37A0F5CF7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544" y="2659786"/>
            <a:ext cx="685800" cy="476250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9A0973BC-6826-4B85-8436-BD0D4051A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3029" y="2544277"/>
            <a:ext cx="523875" cy="466725"/>
          </a:xfrm>
          <a:prstGeom prst="rect">
            <a:avLst/>
          </a:prstGeom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F47FF6F0-B38A-4918-92C5-4D17AF5F6460}"/>
              </a:ext>
            </a:extLst>
          </p:cNvPr>
          <p:cNvSpPr txBox="1"/>
          <p:nvPr/>
        </p:nvSpPr>
        <p:spPr>
          <a:xfrm>
            <a:off x="8110930" y="3217617"/>
            <a:ext cx="349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共振腔和超導元件產生耦合</a:t>
            </a:r>
          </a:p>
        </p:txBody>
      </p:sp>
      <p:sp>
        <p:nvSpPr>
          <p:cNvPr id="2048" name="橢圓 2047">
            <a:extLst>
              <a:ext uri="{FF2B5EF4-FFF2-40B4-BE49-F238E27FC236}">
                <a16:creationId xmlns:a16="http://schemas.microsoft.com/office/drawing/2014/main" id="{50C99794-5A07-4A9A-8113-A88563523CDB}"/>
              </a:ext>
            </a:extLst>
          </p:cNvPr>
          <p:cNvSpPr/>
          <p:nvPr/>
        </p:nvSpPr>
        <p:spPr>
          <a:xfrm>
            <a:off x="5300732" y="1410023"/>
            <a:ext cx="1864472" cy="29757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50" name="直線單箭頭接點 2049">
            <a:extLst>
              <a:ext uri="{FF2B5EF4-FFF2-40B4-BE49-F238E27FC236}">
                <a16:creationId xmlns:a16="http://schemas.microsoft.com/office/drawing/2014/main" id="{1D442470-F5F2-4D02-B552-9ACC1653DC6F}"/>
              </a:ext>
            </a:extLst>
          </p:cNvPr>
          <p:cNvCxnSpPr>
            <a:stCxn id="2048" idx="5"/>
          </p:cNvCxnSpPr>
          <p:nvPr/>
        </p:nvCxnSpPr>
        <p:spPr>
          <a:xfrm>
            <a:off x="6892158" y="3950007"/>
            <a:ext cx="1347106" cy="2224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8091E525-C7F5-4B0A-A53E-C90622EC79EC}"/>
              </a:ext>
            </a:extLst>
          </p:cNvPr>
          <p:cNvSpPr txBox="1"/>
          <p:nvPr/>
        </p:nvSpPr>
        <p:spPr>
          <a:xfrm>
            <a:off x="8239264" y="3956914"/>
            <a:ext cx="349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由電導</a:t>
            </a:r>
          </a:p>
        </p:txBody>
      </p:sp>
      <p:pic>
        <p:nvPicPr>
          <p:cNvPr id="2051" name="圖片 2050">
            <a:extLst>
              <a:ext uri="{FF2B5EF4-FFF2-40B4-BE49-F238E27FC236}">
                <a16:creationId xmlns:a16="http://schemas.microsoft.com/office/drawing/2014/main" id="{FB168A86-B091-49D1-858B-BA06293EED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7856" y="3932030"/>
            <a:ext cx="466725" cy="419100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CD08EF72-0906-4C89-A097-09F3C6EF5519}"/>
              </a:ext>
            </a:extLst>
          </p:cNvPr>
          <p:cNvSpPr txBox="1"/>
          <p:nvPr/>
        </p:nvSpPr>
        <p:spPr>
          <a:xfrm>
            <a:off x="9615303" y="3956914"/>
            <a:ext cx="349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導致</a:t>
            </a:r>
          </a:p>
        </p:txBody>
      </p:sp>
      <p:sp>
        <p:nvSpPr>
          <p:cNvPr id="2052" name="文字方塊 2051">
            <a:extLst>
              <a:ext uri="{FF2B5EF4-FFF2-40B4-BE49-F238E27FC236}">
                <a16:creationId xmlns:a16="http://schemas.microsoft.com/office/drawing/2014/main" id="{22397A46-C3C5-4A00-97D3-D533B634AADC}"/>
              </a:ext>
            </a:extLst>
          </p:cNvPr>
          <p:cNvSpPr txBox="1"/>
          <p:nvPr/>
        </p:nvSpPr>
        <p:spPr>
          <a:xfrm>
            <a:off x="3885078" y="5356054"/>
            <a:ext cx="5974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閘極電壓改變了頻率及電導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956E0A3-6546-427B-A18E-25DB9D21BB87}"/>
              </a:ext>
            </a:extLst>
          </p:cNvPr>
          <p:cNvSpPr txBox="1"/>
          <p:nvPr/>
        </p:nvSpPr>
        <p:spPr>
          <a:xfrm>
            <a:off x="2308194" y="6488668"/>
            <a:ext cx="955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W. Chang1,2,</a:t>
            </a:r>
            <a:r>
              <a:rPr lang="zh-TW" altLang="en-US" dirty="0"/>
              <a:t> </a:t>
            </a:r>
            <a:r>
              <a:rPr lang="en-US" altLang="zh-TW" dirty="0"/>
              <a:t>et al, “Hard gap in epitaxial semiconductor– superconductor nanowires”, Nature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230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39" grpId="0"/>
      <p:bldP spid="43" grpId="0"/>
      <p:bldP spid="2052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5317CAE2-40F9-4812-BD8D-610B6CB9AC6A}"/>
              </a:ext>
            </a:extLst>
          </p:cNvPr>
          <p:cNvSpPr txBox="1"/>
          <p:nvPr/>
        </p:nvSpPr>
        <p:spPr>
          <a:xfrm>
            <a:off x="2229692" y="156570"/>
            <a:ext cx="972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Qubit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Vacuum Rabi Splitting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「vacuum rabi splitting物理」的圖片搜尋結果">
            <a:extLst>
              <a:ext uri="{FF2B5EF4-FFF2-40B4-BE49-F238E27FC236}">
                <a16:creationId xmlns:a16="http://schemas.microsoft.com/office/drawing/2014/main" id="{FAF88201-2C67-4F87-A502-A946D4CC3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" y="1458990"/>
            <a:ext cx="5284066" cy="328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33B55751-2E22-4BC1-8012-4509C58DC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782" y="1761920"/>
            <a:ext cx="6266216" cy="2410582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32B110A2-8A2C-4011-901E-CF2C0954240D}"/>
              </a:ext>
            </a:extLst>
          </p:cNvPr>
          <p:cNvSpPr txBox="1"/>
          <p:nvPr/>
        </p:nvSpPr>
        <p:spPr>
          <a:xfrm>
            <a:off x="4105090" y="5276384"/>
            <a:ext cx="5974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Splitting width </a:t>
            </a:r>
            <a:r>
              <a:rPr lang="zh-TW" altLang="en-US" sz="2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可得耦合強度</a:t>
            </a:r>
          </a:p>
        </p:txBody>
      </p:sp>
    </p:spTree>
    <p:extLst>
      <p:ext uri="{BB962C8B-B14F-4D97-AF65-F5344CB8AC3E}">
        <p14:creationId xmlns:p14="http://schemas.microsoft.com/office/powerpoint/2010/main" val="304111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5317CAE2-40F9-4812-BD8D-610B6CB9AC6A}"/>
              </a:ext>
            </a:extLst>
          </p:cNvPr>
          <p:cNvSpPr txBox="1"/>
          <p:nvPr/>
        </p:nvSpPr>
        <p:spPr>
          <a:xfrm>
            <a:off x="2229692" y="121400"/>
            <a:ext cx="972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Qubit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C70570D-2261-47C9-9102-06555FFC9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8"/>
          <a:stretch/>
        </p:blipFill>
        <p:spPr>
          <a:xfrm>
            <a:off x="100676" y="1677781"/>
            <a:ext cx="7043036" cy="318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65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5317CAE2-40F9-4812-BD8D-610B6CB9AC6A}"/>
              </a:ext>
            </a:extLst>
          </p:cNvPr>
          <p:cNvSpPr txBox="1"/>
          <p:nvPr/>
        </p:nvSpPr>
        <p:spPr>
          <a:xfrm>
            <a:off x="2229692" y="121400"/>
            <a:ext cx="972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Qubit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C64F3C2-E28A-4902-9DC8-06B99B9F8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9" y="1177856"/>
            <a:ext cx="5605500" cy="373153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C710AA9-A385-4729-BB04-D2D7CEFB3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367" y="1672210"/>
            <a:ext cx="6286664" cy="2941351"/>
          </a:xfrm>
          <a:prstGeom prst="rect">
            <a:avLst/>
          </a:prstGeom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579C84C3-0ADF-408A-80D3-5D6A9E152036}"/>
              </a:ext>
            </a:extLst>
          </p:cNvPr>
          <p:cNvCxnSpPr>
            <a:cxnSpLocks/>
          </p:cNvCxnSpPr>
          <p:nvPr/>
        </p:nvCxnSpPr>
        <p:spPr>
          <a:xfrm>
            <a:off x="3230088" y="2719450"/>
            <a:ext cx="0" cy="58189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3703767C-6ABF-417F-ABCF-0BAC7778CF99}"/>
              </a:ext>
            </a:extLst>
          </p:cNvPr>
          <p:cNvCxnSpPr/>
          <p:nvPr/>
        </p:nvCxnSpPr>
        <p:spPr>
          <a:xfrm>
            <a:off x="3247901" y="2992582"/>
            <a:ext cx="1525980" cy="22206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1EA032D-CF96-4DF6-B988-B26EC6A7E602}"/>
              </a:ext>
            </a:extLst>
          </p:cNvPr>
          <p:cNvSpPr txBox="1"/>
          <p:nvPr/>
        </p:nvSpPr>
        <p:spPr>
          <a:xfrm>
            <a:off x="4901640" y="5039326"/>
            <a:ext cx="972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Coupling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2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5317CAE2-40F9-4812-BD8D-610B6CB9AC6A}"/>
              </a:ext>
            </a:extLst>
          </p:cNvPr>
          <p:cNvSpPr txBox="1"/>
          <p:nvPr/>
        </p:nvSpPr>
        <p:spPr>
          <a:xfrm>
            <a:off x="2229692" y="156570"/>
            <a:ext cx="972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Qubit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FEEA8EE-8D2D-47C5-B2B3-6775B8CDE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15" y="1314450"/>
            <a:ext cx="10801350" cy="5543550"/>
          </a:xfrm>
          <a:prstGeom prst="rect">
            <a:avLst/>
          </a:prstGeom>
        </p:spPr>
      </p:pic>
      <p:sp>
        <p:nvSpPr>
          <p:cNvPr id="4" name="箭號: 向右 3">
            <a:extLst>
              <a:ext uri="{FF2B5EF4-FFF2-40B4-BE49-F238E27FC236}">
                <a16:creationId xmlns:a16="http://schemas.microsoft.com/office/drawing/2014/main" id="{7487830C-BAC2-4B16-90A5-31A823120C01}"/>
              </a:ext>
            </a:extLst>
          </p:cNvPr>
          <p:cNvSpPr/>
          <p:nvPr/>
        </p:nvSpPr>
        <p:spPr>
          <a:xfrm>
            <a:off x="3845169" y="4138246"/>
            <a:ext cx="3616569" cy="19929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DAF9C3B4-01DF-4ADE-981E-0E155D3AA91D}"/>
              </a:ext>
            </a:extLst>
          </p:cNvPr>
          <p:cNvSpPr/>
          <p:nvPr/>
        </p:nvSpPr>
        <p:spPr>
          <a:xfrm>
            <a:off x="7945116" y="3804138"/>
            <a:ext cx="3616569" cy="19929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EA72AED3-45C5-4C9D-934A-01E706C9D9C7}"/>
              </a:ext>
            </a:extLst>
          </p:cNvPr>
          <p:cNvSpPr/>
          <p:nvPr/>
        </p:nvSpPr>
        <p:spPr>
          <a:xfrm>
            <a:off x="4062046" y="5257800"/>
            <a:ext cx="3399692" cy="1172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477A3B0-5C3B-48E1-B512-368C8C49BFE5}"/>
              </a:ext>
            </a:extLst>
          </p:cNvPr>
          <p:cNvCxnSpPr>
            <a:stCxn id="6" idx="2"/>
          </p:cNvCxnSpPr>
          <p:nvPr/>
        </p:nvCxnSpPr>
        <p:spPr>
          <a:xfrm flipH="1">
            <a:off x="2643554" y="5843954"/>
            <a:ext cx="1418492" cy="2403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D5E7339-4CB2-494F-A386-DD8D52EA916C}"/>
              </a:ext>
            </a:extLst>
          </p:cNvPr>
          <p:cNvSpPr txBox="1"/>
          <p:nvPr/>
        </p:nvSpPr>
        <p:spPr>
          <a:xfrm>
            <a:off x="1" y="6024100"/>
            <a:ext cx="313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Rabi oscillation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8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70664955-B18D-4CCC-BAAF-067B75E22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9692" y="1264671"/>
            <a:ext cx="7837460" cy="5593329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71F88004-467A-4D79-9043-6DDFCBBBA58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1C2BDD8F-2EF2-4D2E-B1B8-6F06E3F27FFC}"/>
              </a:ext>
            </a:extLst>
          </p:cNvPr>
          <p:cNvSpPr txBox="1"/>
          <p:nvPr/>
        </p:nvSpPr>
        <p:spPr>
          <a:xfrm>
            <a:off x="2229692" y="156570"/>
            <a:ext cx="972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Qubit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Rabi Oscillation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82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5317CAE2-40F9-4812-BD8D-610B6CB9AC6A}"/>
              </a:ext>
            </a:extLst>
          </p:cNvPr>
          <p:cNvSpPr txBox="1"/>
          <p:nvPr/>
        </p:nvSpPr>
        <p:spPr>
          <a:xfrm>
            <a:off x="2229692" y="156570"/>
            <a:ext cx="972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Qubit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C1884AF-C50D-40F1-ACB3-B2D0E7413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63" y="1314936"/>
            <a:ext cx="5837993" cy="5386494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4AC0186-2AD9-4AFA-BA30-EB17AC66CE15}"/>
              </a:ext>
            </a:extLst>
          </p:cNvPr>
          <p:cNvSpPr txBox="1"/>
          <p:nvPr/>
        </p:nvSpPr>
        <p:spPr>
          <a:xfrm>
            <a:off x="6533132" y="999053"/>
            <a:ext cx="2912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Transmon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before:</a:t>
            </a:r>
          </a:p>
          <a:p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T1: 2~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l-GR" altLang="zh-TW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T2: 2~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l-GR" altLang="zh-TW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TW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A701C09-7394-4E8D-B0CA-BD31C0016616}"/>
              </a:ext>
            </a:extLst>
          </p:cNvPr>
          <p:cNvSpPr txBox="1"/>
          <p:nvPr/>
        </p:nvSpPr>
        <p:spPr>
          <a:xfrm>
            <a:off x="6644502" y="3697891"/>
            <a:ext cx="4821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Work: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Remove SiO2 dielectric layer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Perfect Processing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Improving NWs interface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High power devices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Majorana bound state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2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BA5B9D-1F12-4DAD-A62E-1505E35E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56" y="0"/>
            <a:ext cx="10515600" cy="1325563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68B2E5-386F-4330-90CB-EE85B6B73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56" y="1550418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971550" lvl="1" indent="-514350">
              <a:buAutoNum type="romanUcPeriod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types of Qubit</a:t>
            </a:r>
          </a:p>
          <a:p>
            <a:pPr marL="971550" lvl="1" indent="-514350">
              <a:buAutoNum type="romanUcPeriod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nanowire?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7BD903DD-A2F8-4DA7-9392-26FF2D868984}"/>
              </a:ext>
            </a:extLst>
          </p:cNvPr>
          <p:cNvCxnSpPr/>
          <p:nvPr/>
        </p:nvCxnSpPr>
        <p:spPr>
          <a:xfrm>
            <a:off x="776056" y="1136341"/>
            <a:ext cx="11248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24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4577918" y="150919"/>
            <a:ext cx="303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Qubit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59A2E61-084E-4FDD-BFBE-E7B6803238E2}"/>
              </a:ext>
            </a:extLst>
          </p:cNvPr>
          <p:cNvSpPr txBox="1"/>
          <p:nvPr/>
        </p:nvSpPr>
        <p:spPr>
          <a:xfrm>
            <a:off x="967666" y="1067062"/>
            <a:ext cx="2254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Trapped Ion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64066CA-CD7A-47DD-85D0-94D7A4F3F110}"/>
              </a:ext>
            </a:extLst>
          </p:cNvPr>
          <p:cNvSpPr txBox="1"/>
          <p:nvPr/>
        </p:nvSpPr>
        <p:spPr>
          <a:xfrm>
            <a:off x="4968535" y="1067062"/>
            <a:ext cx="2254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Dot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317CAE2-40F9-4812-BD8D-610B6CB9AC6A}"/>
              </a:ext>
            </a:extLst>
          </p:cNvPr>
          <p:cNvSpPr txBox="1"/>
          <p:nvPr/>
        </p:nvSpPr>
        <p:spPr>
          <a:xfrm>
            <a:off x="8477343" y="1049307"/>
            <a:ext cx="3983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Qubit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「Trapped ion」的圖片搜尋結果">
            <a:extLst>
              <a:ext uri="{FF2B5EF4-FFF2-40B4-BE49-F238E27FC236}">
                <a16:creationId xmlns:a16="http://schemas.microsoft.com/office/drawing/2014/main" id="{71C39095-64F2-41DD-BC96-B3FA18D6F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6" y="1619135"/>
            <a:ext cx="3708555" cy="170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del of the Basel qubit: Two individual electrons (red) are captured within a quantum dot. Their spin states (arrows) form the information units (qubits). Gold contacts allow the electrons to be held in stable electrical fields. The structure is approximately half a micrometer in size and is embedded in a semiconducting material – in this case, gallium and arsenic atoms (green/violet). An adjoining sensor is used to measure the spin.">
            <a:extLst>
              <a:ext uri="{FF2B5EF4-FFF2-40B4-BE49-F238E27FC236}">
                <a16:creationId xmlns:a16="http://schemas.microsoft.com/office/drawing/2014/main" id="{F67A7D8F-37D1-4309-A5F4-46DB5B735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795" y="1680799"/>
            <a:ext cx="3766265" cy="2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6664526-4B50-46A0-8482-5DF66341F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444" y="1680799"/>
            <a:ext cx="333375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「quantum dot quantum computing」的圖片搜尋結果">
            <a:extLst>
              <a:ext uri="{FF2B5EF4-FFF2-40B4-BE49-F238E27FC236}">
                <a16:creationId xmlns:a16="http://schemas.microsoft.com/office/drawing/2014/main" id="{C86494B3-B7A9-480B-8830-74869F1AC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57" y="4682463"/>
            <a:ext cx="5122416" cy="192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「Trapped ion」的圖片搜尋結果">
            <a:extLst>
              <a:ext uri="{FF2B5EF4-FFF2-40B4-BE49-F238E27FC236}">
                <a16:creationId xmlns:a16="http://schemas.microsoft.com/office/drawing/2014/main" id="{DF701767-A3EF-4449-9985-16B62BA6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6" y="3770381"/>
            <a:ext cx="3116838" cy="2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5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5317CAE2-40F9-4812-BD8D-610B6CB9AC6A}"/>
              </a:ext>
            </a:extLst>
          </p:cNvPr>
          <p:cNvSpPr txBox="1"/>
          <p:nvPr/>
        </p:nvSpPr>
        <p:spPr>
          <a:xfrm>
            <a:off x="1889988" y="89881"/>
            <a:ext cx="972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</a:t>
            </a:r>
            <a:r>
              <a:rPr lang="en-US" altLang="zh-TW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Nanostructure</a:t>
            </a:r>
            <a:endParaRPr lang="zh-TW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5BDA8118-C0A7-473D-86E8-AAA350B8C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359" y="976032"/>
            <a:ext cx="8536125" cy="46560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1B9CBD9E-E073-4094-8856-A403053E8BFD}"/>
                  </a:ext>
                </a:extLst>
              </p:cNvPr>
              <p:cNvSpPr txBox="1"/>
              <p:nvPr/>
            </p:nvSpPr>
            <p:spPr>
              <a:xfrm>
                <a:off x="694233" y="5591068"/>
                <a:ext cx="5503984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dirty="0" smtClean="0">
                          <a:latin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2800" b="0" i="0" dirty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d>
                      <m:r>
                        <a:rPr lang="en-US" altLang="zh-TW" sz="28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altLang="zh-TW" sz="2800" dirty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8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8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1B9CBD9E-E073-4094-8856-A403053E8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33" y="5591068"/>
                <a:ext cx="5503984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D53C48F-4435-483F-B908-BA98D89ACB01}"/>
                  </a:ext>
                </a:extLst>
              </p:cNvPr>
              <p:cNvSpPr txBox="1"/>
              <p:nvPr/>
            </p:nvSpPr>
            <p:spPr>
              <a:xfrm>
                <a:off x="4988657" y="5530988"/>
                <a:ext cx="5503984" cy="1021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dirty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zh-TW" sz="28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D53C48F-4435-483F-B908-BA98D89AC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657" y="5530988"/>
                <a:ext cx="5503984" cy="10219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61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3B479F71-0E96-4133-87D5-063A80F8B9B2}"/>
              </a:ext>
            </a:extLst>
          </p:cNvPr>
          <p:cNvCxnSpPr/>
          <p:nvPr/>
        </p:nvCxnSpPr>
        <p:spPr>
          <a:xfrm>
            <a:off x="201609" y="1028786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AA19AE8F-71F4-4B3F-8F0D-2FA23C9D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27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InAs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/Al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nanowire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19A226-3D40-44CC-8B08-9B829A130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27" y="1253331"/>
            <a:ext cx="5450066" cy="4351338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compatible with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fabrication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nice superconductive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</a:p>
          <a:p>
            <a:r>
              <a:rPr lang="en-US" altLang="zh-TW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Schottkey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barrier-free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be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crystal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large 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factor</a:t>
            </a:r>
            <a:r>
              <a:rPr lang="zh-TW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10</a:t>
            </a:r>
          </a:p>
          <a:p>
            <a:endParaRPr lang="zh-TW" altLang="en-US" sz="2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78B1BAF-27C4-43B0-8586-F3909B2E9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185" y="109221"/>
            <a:ext cx="4951107" cy="284879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827D2FA5-D80D-4754-A1FC-6BC9630C1F5E}"/>
              </a:ext>
            </a:extLst>
          </p:cNvPr>
          <p:cNvSpPr txBox="1"/>
          <p:nvPr/>
        </p:nvSpPr>
        <p:spPr>
          <a:xfrm>
            <a:off x="5414314" y="2748771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0000FF"/>
                </a:solidFill>
              </a:rPr>
              <a:t>P. </a:t>
            </a:r>
            <a:r>
              <a:rPr lang="en-US" altLang="zh-TW" sz="1400" dirty="0" err="1">
                <a:solidFill>
                  <a:srgbClr val="0000FF"/>
                </a:solidFill>
              </a:rPr>
              <a:t>Krogstrup</a:t>
            </a:r>
            <a:r>
              <a:rPr lang="en-US" altLang="zh-TW" sz="1400" dirty="0">
                <a:solidFill>
                  <a:srgbClr val="0000FF"/>
                </a:solidFill>
              </a:rPr>
              <a:t>, et al, “Epitaxy of semiconductor–superconductor nanowires”, Nature Materials</a:t>
            </a:r>
            <a:endParaRPr lang="zh-TW" altLang="en-US" sz="14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「schottkey barrier height」的圖片搜尋結果">
            <a:extLst>
              <a:ext uri="{FF2B5EF4-FFF2-40B4-BE49-F238E27FC236}">
                <a16:creationId xmlns:a16="http://schemas.microsoft.com/office/drawing/2014/main" id="{CDBCABD7-17A7-4726-A018-4D23B08FF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4" y="3492644"/>
            <a:ext cx="3556761" cy="302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8430782-84A7-4332-AE64-199BA06EA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007" y="2978532"/>
            <a:ext cx="1926232" cy="387946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7239DF1-77AD-4F22-B1B9-7D621F54C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972" y="3374820"/>
            <a:ext cx="4940318" cy="30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9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F0F182D-304C-4EE0-898B-7CF809D5D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67" y="533425"/>
            <a:ext cx="11310065" cy="57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0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立方體 18">
            <a:extLst>
              <a:ext uri="{FF2B5EF4-FFF2-40B4-BE49-F238E27FC236}">
                <a16:creationId xmlns:a16="http://schemas.microsoft.com/office/drawing/2014/main" id="{E4F77BEC-C6AE-49DE-A53A-EDA26AC4D2C6}"/>
              </a:ext>
            </a:extLst>
          </p:cNvPr>
          <p:cNvSpPr/>
          <p:nvPr/>
        </p:nvSpPr>
        <p:spPr>
          <a:xfrm>
            <a:off x="8824560" y="566931"/>
            <a:ext cx="909262" cy="1414387"/>
          </a:xfrm>
          <a:prstGeom prst="cube">
            <a:avLst>
              <a:gd name="adj" fmla="val 4025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A5D90AD-08E1-4D9F-9251-7EACF2E47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49" y="426025"/>
            <a:ext cx="5155190" cy="458239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08B00CD-D2DA-4847-BB95-4FF2E72D9D45}"/>
              </a:ext>
            </a:extLst>
          </p:cNvPr>
          <p:cNvSpPr/>
          <p:nvPr/>
        </p:nvSpPr>
        <p:spPr>
          <a:xfrm>
            <a:off x="1357745" y="2278494"/>
            <a:ext cx="2854037" cy="87745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8A4B9A7F-7D94-4968-92F5-8469EF6093D5}"/>
              </a:ext>
            </a:extLst>
          </p:cNvPr>
          <p:cNvCxnSpPr/>
          <p:nvPr/>
        </p:nvCxnSpPr>
        <p:spPr>
          <a:xfrm flipV="1">
            <a:off x="4211782" y="2121763"/>
            <a:ext cx="2570758" cy="72796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立方體 7">
            <a:extLst>
              <a:ext uri="{FF2B5EF4-FFF2-40B4-BE49-F238E27FC236}">
                <a16:creationId xmlns:a16="http://schemas.microsoft.com/office/drawing/2014/main" id="{17D8DCDA-C5BB-4095-860F-5542E719187F}"/>
              </a:ext>
            </a:extLst>
          </p:cNvPr>
          <p:cNvSpPr/>
          <p:nvPr/>
        </p:nvSpPr>
        <p:spPr>
          <a:xfrm>
            <a:off x="6972501" y="1423464"/>
            <a:ext cx="2414368" cy="2385026"/>
          </a:xfrm>
          <a:prstGeom prst="cube">
            <a:avLst>
              <a:gd name="adj" fmla="val 76744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平行四邊形 9">
            <a:extLst>
              <a:ext uri="{FF2B5EF4-FFF2-40B4-BE49-F238E27FC236}">
                <a16:creationId xmlns:a16="http://schemas.microsoft.com/office/drawing/2014/main" id="{A57BAC54-3C2D-4956-9766-D5D5DA649F0E}"/>
              </a:ext>
            </a:extLst>
          </p:cNvPr>
          <p:cNvSpPr/>
          <p:nvPr/>
        </p:nvSpPr>
        <p:spPr>
          <a:xfrm>
            <a:off x="6935440" y="1515409"/>
            <a:ext cx="2330255" cy="1813950"/>
          </a:xfrm>
          <a:prstGeom prst="parallelogram">
            <a:avLst>
              <a:gd name="adj" fmla="val 9734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立方體 12">
            <a:extLst>
              <a:ext uri="{FF2B5EF4-FFF2-40B4-BE49-F238E27FC236}">
                <a16:creationId xmlns:a16="http://schemas.microsoft.com/office/drawing/2014/main" id="{37718A24-616D-4834-B6E7-94E939E81F7E}"/>
              </a:ext>
            </a:extLst>
          </p:cNvPr>
          <p:cNvSpPr/>
          <p:nvPr/>
        </p:nvSpPr>
        <p:spPr>
          <a:xfrm>
            <a:off x="7008348" y="1423464"/>
            <a:ext cx="925172" cy="1856608"/>
          </a:xfrm>
          <a:prstGeom prst="cube">
            <a:avLst>
              <a:gd name="adj" fmla="val 4025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立方體 16">
            <a:extLst>
              <a:ext uri="{FF2B5EF4-FFF2-40B4-BE49-F238E27FC236}">
                <a16:creationId xmlns:a16="http://schemas.microsoft.com/office/drawing/2014/main" id="{114098E8-C42C-4E64-8F40-F134D01B2494}"/>
              </a:ext>
            </a:extLst>
          </p:cNvPr>
          <p:cNvSpPr/>
          <p:nvPr/>
        </p:nvSpPr>
        <p:spPr>
          <a:xfrm>
            <a:off x="6662992" y="2733483"/>
            <a:ext cx="909262" cy="1414387"/>
          </a:xfrm>
          <a:prstGeom prst="cube">
            <a:avLst>
              <a:gd name="adj" fmla="val 4025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立方體 13">
            <a:extLst>
              <a:ext uri="{FF2B5EF4-FFF2-40B4-BE49-F238E27FC236}">
                <a16:creationId xmlns:a16="http://schemas.microsoft.com/office/drawing/2014/main" id="{81810951-A886-448E-8EA3-70DDA63282D6}"/>
              </a:ext>
            </a:extLst>
          </p:cNvPr>
          <p:cNvSpPr/>
          <p:nvPr/>
        </p:nvSpPr>
        <p:spPr>
          <a:xfrm>
            <a:off x="8471443" y="76076"/>
            <a:ext cx="886910" cy="1723327"/>
          </a:xfrm>
          <a:prstGeom prst="cube">
            <a:avLst>
              <a:gd name="adj" fmla="val 4025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C0BE4BF-81FF-4D93-87F8-1F05682A307D}"/>
              </a:ext>
            </a:extLst>
          </p:cNvPr>
          <p:cNvSpPr txBox="1"/>
          <p:nvPr/>
        </p:nvSpPr>
        <p:spPr>
          <a:xfrm rot="18832032">
            <a:off x="7862030" y="2240474"/>
            <a:ext cx="154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4"/>
                </a:solidFill>
              </a:rPr>
              <a:t>Nanowire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pic>
        <p:nvPicPr>
          <p:cNvPr id="2050" name="Picture 2" descr="Figure caption">
            <a:extLst>
              <a:ext uri="{FF2B5EF4-FFF2-40B4-BE49-F238E27FC236}">
                <a16:creationId xmlns:a16="http://schemas.microsoft.com/office/drawing/2014/main" id="{07FAD631-AE8D-4493-BAE4-CABD1065E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706" y="4183250"/>
            <a:ext cx="5503977" cy="249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79AABD71-0503-443D-83A0-45E26B7CB4D4}"/>
              </a:ext>
            </a:extLst>
          </p:cNvPr>
          <p:cNvSpPr txBox="1"/>
          <p:nvPr/>
        </p:nvSpPr>
        <p:spPr>
          <a:xfrm>
            <a:off x="9216408" y="2500989"/>
            <a:ext cx="154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accent4"/>
                </a:solidFill>
              </a:rPr>
              <a:t>Gate</a:t>
            </a:r>
            <a:endParaRPr lang="zh-TW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20" name="立方體 19">
            <a:extLst>
              <a:ext uri="{FF2B5EF4-FFF2-40B4-BE49-F238E27FC236}">
                <a16:creationId xmlns:a16="http://schemas.microsoft.com/office/drawing/2014/main" id="{C1D94B19-DB21-4CAA-9864-56BC82553C95}"/>
              </a:ext>
            </a:extLst>
          </p:cNvPr>
          <p:cNvSpPr/>
          <p:nvPr/>
        </p:nvSpPr>
        <p:spPr>
          <a:xfrm>
            <a:off x="8100567" y="2010721"/>
            <a:ext cx="4060614" cy="1861396"/>
          </a:xfrm>
          <a:prstGeom prst="cube">
            <a:avLst>
              <a:gd name="adj" fmla="val 76744"/>
            </a:avLst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B74599D-41AC-4BBA-96C7-816C532BCE82}"/>
              </a:ext>
            </a:extLst>
          </p:cNvPr>
          <p:cNvSpPr txBox="1"/>
          <p:nvPr/>
        </p:nvSpPr>
        <p:spPr>
          <a:xfrm>
            <a:off x="9636577" y="2351768"/>
            <a:ext cx="154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accent4"/>
                </a:solidFill>
              </a:rPr>
              <a:t>Gate</a:t>
            </a:r>
            <a:endParaRPr lang="zh-TW" altLang="en-US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D71A72-EC46-49D1-9EE8-07CC14E13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A3FAA0A-89D9-4F0E-B408-EABDABCC2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71" y="703902"/>
            <a:ext cx="11417855" cy="5187059"/>
          </a:xfrm>
        </p:spPr>
      </p:pic>
    </p:spTree>
    <p:extLst>
      <p:ext uri="{BB962C8B-B14F-4D97-AF65-F5344CB8AC3E}">
        <p14:creationId xmlns:p14="http://schemas.microsoft.com/office/powerpoint/2010/main" val="328236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CF9F5D48-DB88-46E6-BDE1-2ED31530404E}"/>
              </a:ext>
            </a:extLst>
          </p:cNvPr>
          <p:cNvCxnSpPr/>
          <p:nvPr/>
        </p:nvCxnSpPr>
        <p:spPr>
          <a:xfrm>
            <a:off x="3602114" y="923277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FED1DD01-6D61-4955-A42F-0C7840E7070D}"/>
              </a:ext>
            </a:extLst>
          </p:cNvPr>
          <p:cNvSpPr/>
          <p:nvPr/>
        </p:nvSpPr>
        <p:spPr>
          <a:xfrm>
            <a:off x="3197772" y="1101671"/>
            <a:ext cx="2406324" cy="1519877"/>
          </a:xfrm>
          <a:prstGeom prst="roundRect">
            <a:avLst>
              <a:gd name="adj" fmla="val 272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zz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5317CAE2-40F9-4812-BD8D-610B6CB9AC6A}"/>
              </a:ext>
            </a:extLst>
          </p:cNvPr>
          <p:cNvSpPr txBox="1"/>
          <p:nvPr/>
        </p:nvSpPr>
        <p:spPr>
          <a:xfrm>
            <a:off x="2229692" y="156570"/>
            <a:ext cx="972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Qubit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Josephson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Junction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36664526-4B50-46A0-8482-5DF66341F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3326" y="1604895"/>
            <a:ext cx="333375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id="{88433D99-2754-451F-9614-C7423DF19F4B}"/>
              </a:ext>
            </a:extLst>
          </p:cNvPr>
          <p:cNvSpPr/>
          <p:nvPr/>
        </p:nvSpPr>
        <p:spPr>
          <a:xfrm>
            <a:off x="1087395" y="1131880"/>
            <a:ext cx="2249006" cy="1519877"/>
          </a:xfrm>
          <a:prstGeom prst="roundRect">
            <a:avLst>
              <a:gd name="adj" fmla="val 272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9382F6B-2F85-42CB-B3D8-BBE0548623D9}"/>
              </a:ext>
            </a:extLst>
          </p:cNvPr>
          <p:cNvSpPr/>
          <p:nvPr/>
        </p:nvSpPr>
        <p:spPr>
          <a:xfrm>
            <a:off x="2993464" y="1131882"/>
            <a:ext cx="549874" cy="1519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6D4DA3E1-7701-4ECD-B73D-783FEF62FC5A}"/>
              </a:ext>
            </a:extLst>
          </p:cNvPr>
          <p:cNvSpPr/>
          <p:nvPr/>
        </p:nvSpPr>
        <p:spPr>
          <a:xfrm>
            <a:off x="8612734" y="1131882"/>
            <a:ext cx="2125360" cy="1519877"/>
          </a:xfrm>
          <a:prstGeom prst="roundRect">
            <a:avLst>
              <a:gd name="adj" fmla="val 272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BE42C75A-A23A-4809-B93D-E2C77095D23C}"/>
              </a:ext>
            </a:extLst>
          </p:cNvPr>
          <p:cNvSpPr/>
          <p:nvPr/>
        </p:nvSpPr>
        <p:spPr>
          <a:xfrm>
            <a:off x="6419410" y="1131883"/>
            <a:ext cx="2007973" cy="1519877"/>
          </a:xfrm>
          <a:prstGeom prst="roundRect">
            <a:avLst>
              <a:gd name="adj" fmla="val 272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018B86D-969D-4092-AFA3-D981E4C9BE1E}"/>
              </a:ext>
            </a:extLst>
          </p:cNvPr>
          <p:cNvSpPr/>
          <p:nvPr/>
        </p:nvSpPr>
        <p:spPr>
          <a:xfrm>
            <a:off x="8124641" y="1131882"/>
            <a:ext cx="908221" cy="1519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216CA98-AEC3-4FBE-97DF-936F3A07ACFA}"/>
              </a:ext>
            </a:extLst>
          </p:cNvPr>
          <p:cNvSpPr txBox="1"/>
          <p:nvPr/>
        </p:nvSpPr>
        <p:spPr>
          <a:xfrm>
            <a:off x="1170959" y="1707152"/>
            <a:ext cx="171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Superconductor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7940D15-5314-4B94-8D12-9A13B317FF99}"/>
              </a:ext>
            </a:extLst>
          </p:cNvPr>
          <p:cNvSpPr txBox="1"/>
          <p:nvPr/>
        </p:nvSpPr>
        <p:spPr>
          <a:xfrm>
            <a:off x="3725675" y="1676944"/>
            <a:ext cx="171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Superconductor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8F2797A-34ED-469A-A5D1-D034ECD70F18}"/>
              </a:ext>
            </a:extLst>
          </p:cNvPr>
          <p:cNvSpPr txBox="1"/>
          <p:nvPr/>
        </p:nvSpPr>
        <p:spPr>
          <a:xfrm>
            <a:off x="2774205" y="1302116"/>
            <a:ext cx="171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Insulator</a:t>
            </a:r>
            <a:endParaRPr lang="zh-TW" altLang="en-US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14C6B95-C554-4A9B-A1F7-AE4ACA5F8180}"/>
              </a:ext>
            </a:extLst>
          </p:cNvPr>
          <p:cNvSpPr txBox="1"/>
          <p:nvPr/>
        </p:nvSpPr>
        <p:spPr>
          <a:xfrm>
            <a:off x="7367866" y="1245487"/>
            <a:ext cx="2508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</a:p>
          <a:p>
            <a:pPr algn="ctr"/>
            <a:r>
              <a:rPr lang="en-US" altLang="zh-TW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Supercouductive</a:t>
            </a:r>
            <a:endParaRPr lang="en-US" altLang="zh-TW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Metal</a:t>
            </a:r>
            <a:endParaRPr lang="zh-TW" altLang="en-US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11C805E-794F-495B-AFE4-EAB359160937}"/>
              </a:ext>
            </a:extLst>
          </p:cNvPr>
          <p:cNvSpPr txBox="1"/>
          <p:nvPr/>
        </p:nvSpPr>
        <p:spPr>
          <a:xfrm>
            <a:off x="6413350" y="1707152"/>
            <a:ext cx="171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Superconductor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0824C49-8E9A-4468-9E65-CA476F50CD47}"/>
              </a:ext>
            </a:extLst>
          </p:cNvPr>
          <p:cNvSpPr txBox="1"/>
          <p:nvPr/>
        </p:nvSpPr>
        <p:spPr>
          <a:xfrm>
            <a:off x="9107228" y="1714014"/>
            <a:ext cx="171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Superconductor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487B8214-09DB-4DD8-BF34-2BAC54D70BCB}"/>
              </a:ext>
            </a:extLst>
          </p:cNvPr>
          <p:cNvCxnSpPr>
            <a:cxnSpLocks/>
          </p:cNvCxnSpPr>
          <p:nvPr/>
        </p:nvCxnSpPr>
        <p:spPr>
          <a:xfrm flipH="1">
            <a:off x="2993465" y="2756793"/>
            <a:ext cx="1451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1C0F622F-D767-49CD-B1C2-05386A04E397}"/>
              </a:ext>
            </a:extLst>
          </p:cNvPr>
          <p:cNvCxnSpPr>
            <a:cxnSpLocks/>
          </p:cNvCxnSpPr>
          <p:nvPr/>
        </p:nvCxnSpPr>
        <p:spPr>
          <a:xfrm>
            <a:off x="3391892" y="2769150"/>
            <a:ext cx="1514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579E34FA-F684-4EFD-88F1-A3FDB28EC14E}"/>
              </a:ext>
            </a:extLst>
          </p:cNvPr>
          <p:cNvCxnSpPr>
            <a:cxnSpLocks/>
          </p:cNvCxnSpPr>
          <p:nvPr/>
        </p:nvCxnSpPr>
        <p:spPr>
          <a:xfrm flipH="1">
            <a:off x="8124642" y="2756793"/>
            <a:ext cx="3027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D4F270B6-7F4F-4410-B424-BBAFA5DEE461}"/>
              </a:ext>
            </a:extLst>
          </p:cNvPr>
          <p:cNvCxnSpPr>
            <a:cxnSpLocks/>
          </p:cNvCxnSpPr>
          <p:nvPr/>
        </p:nvCxnSpPr>
        <p:spPr>
          <a:xfrm>
            <a:off x="8779486" y="2765361"/>
            <a:ext cx="327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A07C32F9-3985-44E6-823C-6D5DAE5EF288}"/>
              </a:ext>
            </a:extLst>
          </p:cNvPr>
          <p:cNvSpPr txBox="1"/>
          <p:nvPr/>
        </p:nvSpPr>
        <p:spPr>
          <a:xfrm>
            <a:off x="3126259" y="2587913"/>
            <a:ext cx="19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32B806BA-E41B-429B-9BD1-AFFF0F983E31}"/>
              </a:ext>
            </a:extLst>
          </p:cNvPr>
          <p:cNvSpPr txBox="1"/>
          <p:nvPr/>
        </p:nvSpPr>
        <p:spPr>
          <a:xfrm>
            <a:off x="8433445" y="2572127"/>
            <a:ext cx="19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F71BFC6-4A7E-4D10-BCFD-D65F937665D5}"/>
              </a:ext>
            </a:extLst>
          </p:cNvPr>
          <p:cNvSpPr txBox="1"/>
          <p:nvPr/>
        </p:nvSpPr>
        <p:spPr>
          <a:xfrm>
            <a:off x="213450" y="4236453"/>
            <a:ext cx="6508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an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anharmonic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energy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Manipulated with 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 frequency</a:t>
            </a:r>
            <a:endParaRPr lang="zh-TW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「josephson junction qubit」的圖片搜尋結果">
            <a:extLst>
              <a:ext uri="{FF2B5EF4-FFF2-40B4-BE49-F238E27FC236}">
                <a16:creationId xmlns:a16="http://schemas.microsoft.com/office/drawing/2014/main" id="{D5176588-3549-4545-8FD9-D061AF6BA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36" y="3343427"/>
            <a:ext cx="6328511" cy="318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14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297</Words>
  <Application>Microsoft Office PowerPoint</Application>
  <PresentationFormat>寬螢幕</PresentationFormat>
  <Paragraphs>81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標楷體</vt:lpstr>
      <vt:lpstr>Arial</vt:lpstr>
      <vt:lpstr>Arial Black</vt:lpstr>
      <vt:lpstr>Calibri</vt:lpstr>
      <vt:lpstr>Calibri Light</vt:lpstr>
      <vt:lpstr>Cambria Math</vt:lpstr>
      <vt:lpstr>Times New Roman</vt:lpstr>
      <vt:lpstr>Office 佈景主題</vt:lpstr>
      <vt:lpstr>PowerPoint 簡報</vt:lpstr>
      <vt:lpstr>Outline</vt:lpstr>
      <vt:lpstr>PowerPoint 簡報</vt:lpstr>
      <vt:lpstr>PowerPoint 簡報</vt:lpstr>
      <vt:lpstr>InAs/Al nanowire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TEM/OM of Device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威辰 林</dc:creator>
  <cp:lastModifiedBy>威辰 林</cp:lastModifiedBy>
  <cp:revision>50</cp:revision>
  <dcterms:created xsi:type="dcterms:W3CDTF">2020-03-21T12:17:23Z</dcterms:created>
  <dcterms:modified xsi:type="dcterms:W3CDTF">2020-03-25T18:06:22Z</dcterms:modified>
</cp:coreProperties>
</file>